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64" d="100"/>
          <a:sy n="64" d="100"/>
        </p:scale>
        <p:origin x="64"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7/25/2020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7/25/2020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7626" y="1964267"/>
            <a:ext cx="10772499" cy="2421464"/>
          </a:xfrm>
        </p:spPr>
        <p:txBody>
          <a:bodyPr/>
          <a:lstStyle/>
          <a:p>
            <a:r>
              <a:rPr lang="en-US" dirty="0" smtClean="0"/>
              <a:t>Predicting the ideal restaurant location in Toronto</a:t>
            </a:r>
            <a:endParaRPr lang="en-US" dirty="0"/>
          </a:p>
        </p:txBody>
      </p:sp>
      <p:sp>
        <p:nvSpPr>
          <p:cNvPr id="3" name="Subtitle 2"/>
          <p:cNvSpPr>
            <a:spLocks noGrp="1"/>
          </p:cNvSpPr>
          <p:nvPr>
            <p:ph type="subTitle" idx="1"/>
          </p:nvPr>
        </p:nvSpPr>
        <p:spPr/>
        <p:txBody>
          <a:bodyPr>
            <a:normAutofit/>
          </a:bodyPr>
          <a:lstStyle/>
          <a:p>
            <a:r>
              <a:rPr lang="en-US" sz="2000" dirty="0"/>
              <a:t>Applied Data Science Capstone</a:t>
            </a:r>
          </a:p>
          <a:p>
            <a:r>
              <a:rPr lang="en-US" sz="2000" dirty="0"/>
              <a:t>IBM Data Science Professional </a:t>
            </a:r>
            <a:r>
              <a:rPr lang="en-US" sz="2000" dirty="0" smtClean="0"/>
              <a:t>Certification</a:t>
            </a:r>
          </a:p>
          <a:p>
            <a:r>
              <a:rPr lang="en-US" sz="2000" dirty="0" smtClean="0"/>
              <a:t>Briana Brown</a:t>
            </a:r>
            <a:endParaRPr lang="en-US" sz="2000" dirty="0"/>
          </a:p>
        </p:txBody>
      </p:sp>
    </p:spTree>
    <p:extLst>
      <p:ext uri="{BB962C8B-B14F-4D97-AF65-F5344CB8AC3E}">
        <p14:creationId xmlns:p14="http://schemas.microsoft.com/office/powerpoint/2010/main" val="3264874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81605" cy="6858000"/>
          </a:xfrm>
        </p:spPr>
      </p:pic>
    </p:spTree>
    <p:extLst>
      <p:ext uri="{BB962C8B-B14F-4D97-AF65-F5344CB8AC3E}">
        <p14:creationId xmlns:p14="http://schemas.microsoft.com/office/powerpoint/2010/main" val="1737661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79804"/>
          </a:xfrm>
        </p:spPr>
      </p:pic>
    </p:spTree>
    <p:extLst>
      <p:ext uri="{BB962C8B-B14F-4D97-AF65-F5344CB8AC3E}">
        <p14:creationId xmlns:p14="http://schemas.microsoft.com/office/powerpoint/2010/main" val="3121055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890"/>
            <a:ext cx="12192000" cy="6845220"/>
          </a:xfrm>
        </p:spPr>
      </p:pic>
    </p:spTree>
    <p:extLst>
      <p:ext uri="{BB962C8B-B14F-4D97-AF65-F5344CB8AC3E}">
        <p14:creationId xmlns:p14="http://schemas.microsoft.com/office/powerpoint/2010/main" val="247540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17858" cy="3130826"/>
          </a:xfrm>
        </p:spPr>
      </p:pic>
      <p:sp>
        <p:nvSpPr>
          <p:cNvPr id="6" name="TextBox 5"/>
          <p:cNvSpPr txBox="1"/>
          <p:nvPr/>
        </p:nvSpPr>
        <p:spPr>
          <a:xfrm>
            <a:off x="467139" y="3468757"/>
            <a:ext cx="11280913" cy="1815882"/>
          </a:xfrm>
          <a:prstGeom prst="rect">
            <a:avLst/>
          </a:prstGeom>
          <a:noFill/>
        </p:spPr>
        <p:txBody>
          <a:bodyPr wrap="square" rtlCol="0">
            <a:spAutoFit/>
          </a:bodyPr>
          <a:lstStyle/>
          <a:p>
            <a:r>
              <a:rPr lang="en-US" sz="2800" dirty="0" smtClean="0"/>
              <a:t>The neighborhood with the highest spending power paired with the lowest number of restaurants is the neighborhood of Rosedale therefore with rising tourism, the demand for restaurant food in this area will be the greatest compared to the neighborhoods of South Niagara and Christie.</a:t>
            </a:r>
            <a:endParaRPr lang="en-US" sz="2800" dirty="0"/>
          </a:p>
        </p:txBody>
      </p:sp>
    </p:spTree>
    <p:extLst>
      <p:ext uri="{BB962C8B-B14F-4D97-AF65-F5344CB8AC3E}">
        <p14:creationId xmlns:p14="http://schemas.microsoft.com/office/powerpoint/2010/main" val="416452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sz="4000" dirty="0" smtClean="0"/>
              <a:t>The ideal location in which to open a restaurant is the neighborhood of </a:t>
            </a:r>
            <a:r>
              <a:rPr lang="en-US" sz="4000" b="1" dirty="0" smtClean="0"/>
              <a:t>Rosedale</a:t>
            </a:r>
            <a:r>
              <a:rPr lang="en-US" sz="4000" dirty="0" smtClean="0"/>
              <a:t> in Downtown Toronto.</a:t>
            </a:r>
            <a:endParaRPr lang="en-US" sz="4000" dirty="0"/>
          </a:p>
        </p:txBody>
      </p:sp>
    </p:spTree>
    <p:extLst>
      <p:ext uri="{BB962C8B-B14F-4D97-AF65-F5344CB8AC3E}">
        <p14:creationId xmlns:p14="http://schemas.microsoft.com/office/powerpoint/2010/main" val="241784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normAutofit/>
          </a:bodyPr>
          <a:lstStyle/>
          <a:p>
            <a:r>
              <a:rPr lang="en-US" sz="2400" dirty="0" smtClean="0"/>
              <a:t>Being that Toronto has a very lucrative and ever-growing tourism industry, owning a restaurant has the potential to be a very lucrative business if it is placed in a prime location.</a:t>
            </a:r>
          </a:p>
          <a:p>
            <a:r>
              <a:rPr lang="en-US" sz="2400" dirty="0" smtClean="0"/>
              <a:t>The factors for a restaurant’s success include the amount of spending power/ foot traffic, lowest crime rate, and least amount of competition. </a:t>
            </a:r>
          </a:p>
          <a:p>
            <a:endParaRPr lang="en-US" sz="2400" dirty="0"/>
          </a:p>
          <a:p>
            <a:r>
              <a:rPr lang="en-US" sz="2400" dirty="0" smtClean="0"/>
              <a:t>Business Problem: If the client wanted to open up a restaurant in Toronto, which area is the best option in which to open a restaurant?</a:t>
            </a:r>
            <a:endParaRPr lang="en-US" sz="2400" dirty="0"/>
          </a:p>
        </p:txBody>
      </p:sp>
    </p:spTree>
    <p:extLst>
      <p:ext uri="{BB962C8B-B14F-4D97-AF65-F5344CB8AC3E}">
        <p14:creationId xmlns:p14="http://schemas.microsoft.com/office/powerpoint/2010/main" val="2664757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a:xfrm>
            <a:off x="685801" y="2065867"/>
            <a:ext cx="10131425" cy="4472608"/>
          </a:xfrm>
        </p:spPr>
        <p:txBody>
          <a:bodyPr>
            <a:normAutofit fontScale="92500" lnSpcReduction="10000"/>
          </a:bodyPr>
          <a:lstStyle/>
          <a:p>
            <a:r>
              <a:rPr lang="en-US" sz="2800" dirty="0" smtClean="0"/>
              <a:t>Data Sources</a:t>
            </a:r>
          </a:p>
          <a:p>
            <a:pPr lvl="1"/>
            <a:r>
              <a:rPr lang="en-US" sz="2400" dirty="0" smtClean="0"/>
              <a:t>Foursquare API</a:t>
            </a:r>
          </a:p>
          <a:p>
            <a:pPr lvl="1"/>
            <a:r>
              <a:rPr lang="en-US" sz="2400" dirty="0" smtClean="0"/>
              <a:t>Toronto Census</a:t>
            </a:r>
          </a:p>
          <a:p>
            <a:pPr lvl="1"/>
            <a:r>
              <a:rPr lang="en-US" sz="2400" dirty="0" smtClean="0"/>
              <a:t>Toronto Police Maps Crime Data</a:t>
            </a:r>
          </a:p>
          <a:p>
            <a:pPr lvl="0">
              <a:lnSpc>
                <a:spcPct val="90000"/>
              </a:lnSpc>
            </a:pPr>
            <a:r>
              <a:rPr lang="en-US" sz="2800" dirty="0"/>
              <a:t>Population </a:t>
            </a:r>
            <a:r>
              <a:rPr lang="en-US" sz="2800" dirty="0" smtClean="0"/>
              <a:t>of </a:t>
            </a:r>
            <a:r>
              <a:rPr lang="en-US" sz="2800" dirty="0"/>
              <a:t>Each Neighborhood (Toronto Census)</a:t>
            </a:r>
          </a:p>
          <a:p>
            <a:pPr lvl="0">
              <a:lnSpc>
                <a:spcPct val="90000"/>
              </a:lnSpc>
            </a:pPr>
            <a:r>
              <a:rPr lang="en-US" sz="2800" dirty="0"/>
              <a:t>Income Distribution of Each Neighborhood (Toronto Census</a:t>
            </a:r>
            <a:r>
              <a:rPr lang="en-US" sz="2800" dirty="0" smtClean="0"/>
              <a:t>)</a:t>
            </a:r>
          </a:p>
          <a:p>
            <a:pPr lvl="0">
              <a:lnSpc>
                <a:spcPct val="90000"/>
              </a:lnSpc>
            </a:pPr>
            <a:r>
              <a:rPr lang="en-US" sz="2800" dirty="0" smtClean="0"/>
              <a:t>Homicide Average of Each Neighborhood (Toronto Police Maps Crime Data)</a:t>
            </a:r>
            <a:endParaRPr lang="en-US" sz="2800" dirty="0"/>
          </a:p>
          <a:p>
            <a:pPr lvl="0">
              <a:lnSpc>
                <a:spcPct val="90000"/>
              </a:lnSpc>
            </a:pPr>
            <a:r>
              <a:rPr lang="en-US" sz="2800" dirty="0"/>
              <a:t>Number of Restaurants in Each Neighborhood (Foursquare API)</a:t>
            </a:r>
          </a:p>
          <a:p>
            <a:pPr lvl="0">
              <a:lnSpc>
                <a:spcPct val="90000"/>
              </a:lnSpc>
            </a:pPr>
            <a:r>
              <a:rPr lang="en-US" sz="2800" dirty="0" smtClean="0"/>
              <a:t>Latitude </a:t>
            </a:r>
            <a:r>
              <a:rPr lang="en-US" sz="2800" dirty="0"/>
              <a:t>and Longitude of Each Neighborhood</a:t>
            </a:r>
          </a:p>
          <a:p>
            <a:pPr>
              <a:lnSpc>
                <a:spcPct val="90000"/>
              </a:lnSpc>
            </a:pPr>
            <a:endParaRPr lang="en-US" dirty="0"/>
          </a:p>
          <a:p>
            <a:endParaRPr lang="en-US" dirty="0"/>
          </a:p>
        </p:txBody>
      </p:sp>
    </p:spTree>
    <p:extLst>
      <p:ext uri="{BB962C8B-B14F-4D97-AF65-F5344CB8AC3E}">
        <p14:creationId xmlns:p14="http://schemas.microsoft.com/office/powerpoint/2010/main" val="539719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33868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86862"/>
            <a:ext cx="12192000" cy="3471137"/>
          </a:xfrm>
          <a:prstGeom prst="rect">
            <a:avLst/>
          </a:prstGeom>
        </p:spPr>
      </p:pic>
    </p:spTree>
    <p:extLst>
      <p:ext uri="{BB962C8B-B14F-4D97-AF65-F5344CB8AC3E}">
        <p14:creationId xmlns:p14="http://schemas.microsoft.com/office/powerpoint/2010/main" val="80712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
        <p:nvSpPr>
          <p:cNvPr id="7" name="TextBox 6"/>
          <p:cNvSpPr txBox="1"/>
          <p:nvPr/>
        </p:nvSpPr>
        <p:spPr>
          <a:xfrm>
            <a:off x="8587408" y="4134679"/>
            <a:ext cx="3120887"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Cluster 1 = Purple</a:t>
            </a:r>
          </a:p>
          <a:p>
            <a:pPr marL="285750" indent="-285750">
              <a:buFont typeface="Arial" panose="020B0604020202020204" pitchFamily="34" charset="0"/>
              <a:buChar char="•"/>
            </a:pPr>
            <a:r>
              <a:rPr lang="en-US" dirty="0" smtClean="0"/>
              <a:t>Cluster 2 = Light Blue</a:t>
            </a:r>
            <a:endParaRPr lang="en-US" dirty="0"/>
          </a:p>
        </p:txBody>
      </p:sp>
      <p:sp>
        <p:nvSpPr>
          <p:cNvPr id="8" name="TextBox 7"/>
          <p:cNvSpPr txBox="1"/>
          <p:nvPr/>
        </p:nvSpPr>
        <p:spPr>
          <a:xfrm>
            <a:off x="6096000" y="4088512"/>
            <a:ext cx="1192696" cy="369332"/>
          </a:xfrm>
          <a:prstGeom prst="rect">
            <a:avLst/>
          </a:prstGeom>
          <a:noFill/>
        </p:spPr>
        <p:txBody>
          <a:bodyPr wrap="square" rtlCol="0">
            <a:spAutoFit/>
          </a:bodyPr>
          <a:lstStyle/>
          <a:p>
            <a:r>
              <a:rPr lang="en-US" dirty="0" smtClean="0"/>
              <a:t>Purple</a:t>
            </a:r>
            <a:endParaRPr lang="en-US" dirty="0"/>
          </a:p>
        </p:txBody>
      </p:sp>
      <p:sp>
        <p:nvSpPr>
          <p:cNvPr id="10" name="TextBox 9"/>
          <p:cNvSpPr txBox="1"/>
          <p:nvPr/>
        </p:nvSpPr>
        <p:spPr>
          <a:xfrm>
            <a:off x="6838122" y="2675466"/>
            <a:ext cx="1202635" cy="369332"/>
          </a:xfrm>
          <a:prstGeom prst="rect">
            <a:avLst/>
          </a:prstGeom>
          <a:noFill/>
        </p:spPr>
        <p:txBody>
          <a:bodyPr wrap="square" rtlCol="0">
            <a:spAutoFit/>
          </a:bodyPr>
          <a:lstStyle/>
          <a:p>
            <a:r>
              <a:rPr lang="en-US" dirty="0" smtClean="0"/>
              <a:t>Light Blue</a:t>
            </a:r>
            <a:endParaRPr lang="en-US" dirty="0"/>
          </a:p>
        </p:txBody>
      </p:sp>
    </p:spTree>
    <p:extLst>
      <p:ext uri="{BB962C8B-B14F-4D97-AF65-F5344CB8AC3E}">
        <p14:creationId xmlns:p14="http://schemas.microsoft.com/office/powerpoint/2010/main" val="1397851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3982480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453730" cy="6858000"/>
          </a:xfrm>
        </p:spPr>
      </p:pic>
    </p:spTree>
    <p:extLst>
      <p:ext uri="{BB962C8B-B14F-4D97-AF65-F5344CB8AC3E}">
        <p14:creationId xmlns:p14="http://schemas.microsoft.com/office/powerpoint/2010/main" val="3853217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205812" cy="6858001"/>
          </a:xfrm>
        </p:spPr>
      </p:pic>
    </p:spTree>
    <p:extLst>
      <p:ext uri="{BB962C8B-B14F-4D97-AF65-F5344CB8AC3E}">
        <p14:creationId xmlns:p14="http://schemas.microsoft.com/office/powerpoint/2010/main" val="3573199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
            <a:ext cx="12192000" cy="4194313"/>
          </a:xfrm>
        </p:spPr>
      </p:pic>
      <p:sp>
        <p:nvSpPr>
          <p:cNvPr id="6" name="Content Placeholder 5"/>
          <p:cNvSpPr>
            <a:spLocks noGrp="1"/>
          </p:cNvSpPr>
          <p:nvPr>
            <p:ph sz="half" idx="2"/>
          </p:nvPr>
        </p:nvSpPr>
        <p:spPr>
          <a:xfrm>
            <a:off x="0" y="4194312"/>
            <a:ext cx="12192000" cy="2657063"/>
          </a:xfrm>
        </p:spPr>
        <p:txBody>
          <a:bodyPr>
            <a:normAutofit/>
          </a:bodyPr>
          <a:lstStyle/>
          <a:p>
            <a:r>
              <a:rPr lang="en-US" sz="2400" dirty="0" smtClean="0"/>
              <a:t>From the plot we can see that the borough with the highest number of restaurants and spending power is Downtown Toronto. Therefore, all other boroughs can be filtered out because they do not have nearly as much foot traffic/ profit potential as Downtown Toronto. </a:t>
            </a:r>
            <a:endParaRPr lang="en-US" sz="2400" dirty="0"/>
          </a:p>
        </p:txBody>
      </p:sp>
    </p:spTree>
    <p:extLst>
      <p:ext uri="{BB962C8B-B14F-4D97-AF65-F5344CB8AC3E}">
        <p14:creationId xmlns:p14="http://schemas.microsoft.com/office/powerpoint/2010/main" val="13434352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Celestial</Template>
  <TotalTime>1775</TotalTime>
  <Words>288</Words>
  <Application>Microsoft Office PowerPoint</Application>
  <PresentationFormat>Widescreen</PresentationFormat>
  <Paragraphs>27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Celestial</vt:lpstr>
      <vt:lpstr>Predicting the ideal restaurant location in Toronto</vt:lpstr>
      <vt:lpstr>Problem</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UNC Chapel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ideal restaurant location in toronto</dc:title>
  <dc:creator>Briana Brown</dc:creator>
  <cp:lastModifiedBy>Briana Brown</cp:lastModifiedBy>
  <cp:revision>29</cp:revision>
  <dcterms:created xsi:type="dcterms:W3CDTF">2020-07-26T02:32:23Z</dcterms:created>
  <dcterms:modified xsi:type="dcterms:W3CDTF">2020-07-27T08:08:14Z</dcterms:modified>
</cp:coreProperties>
</file>